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7" r:id="rId3"/>
    <p:sldId id="265" r:id="rId4"/>
    <p:sldId id="289" r:id="rId5"/>
    <p:sldId id="259" r:id="rId6"/>
    <p:sldId id="260" r:id="rId7"/>
    <p:sldId id="261" r:id="rId8"/>
    <p:sldId id="262" r:id="rId9"/>
    <p:sldId id="271" r:id="rId10"/>
    <p:sldId id="26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8F8"/>
    <a:srgbClr val="FF33CC"/>
    <a:srgbClr val="04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E6B54-9B89-495F-A072-6C1DE3C9BC7D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8CB4D-AC5C-4021-BB01-75B2499BD6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72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0827E-2506-4FAC-83A7-1089BF91EF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8799B9-5E12-478D-8DEF-610CB52D0BBB}"/>
              </a:ext>
            </a:extLst>
          </p:cNvPr>
          <p:cNvSpPr txBox="1"/>
          <p:nvPr/>
        </p:nvSpPr>
        <p:spPr>
          <a:xfrm>
            <a:off x="8247435" y="4625503"/>
            <a:ext cx="3436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Dr.Vidya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Francis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Assistant Professor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Department of Chemistry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Carmel College Mala</a:t>
            </a:r>
            <a:endParaRPr lang="en-I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207DF-0C18-45BF-A705-3D41F8AFC673}"/>
              </a:ext>
            </a:extLst>
          </p:cNvPr>
          <p:cNvSpPr txBox="1"/>
          <p:nvPr/>
        </p:nvSpPr>
        <p:spPr>
          <a:xfrm>
            <a:off x="1147864" y="1838526"/>
            <a:ext cx="9912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Phase diagram of water system</a:t>
            </a:r>
            <a:endParaRPr lang="en-IN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972" t="18427" r="19709" b="41904"/>
          <a:stretch>
            <a:fillRect/>
          </a:stretch>
        </p:blipFill>
        <p:spPr bwMode="auto">
          <a:xfrm>
            <a:off x="1524000" y="3810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-11428" r="15704"/>
          <a:stretch>
            <a:fillRect/>
          </a:stretch>
        </p:blipFill>
        <p:spPr bwMode="auto">
          <a:xfrm>
            <a:off x="2743200" y="4800600"/>
            <a:ext cx="6019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se diagram for Water System - Educational Portal">
            <a:extLst>
              <a:ext uri="{FF2B5EF4-FFF2-40B4-BE49-F238E27FC236}">
                <a16:creationId xmlns:a16="http://schemas.microsoft.com/office/drawing/2014/main" id="{D179F2B3-B639-4351-AA16-22EAE8816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7" y="1364908"/>
            <a:ext cx="5215631" cy="54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DFE0E1-C50A-4BC6-9A2E-6A5C8885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50694"/>
            <a:ext cx="1149842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Application of Phase Rule to One Component System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(The Water System)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CF1923B-6258-4215-BFC1-3CDE1F61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2581" y="1518589"/>
            <a:ext cx="2387665" cy="6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620804-3345-4043-8340-2531B8C7732E}"/>
              </a:ext>
            </a:extLst>
          </p:cNvPr>
          <p:cNvSpPr txBox="1"/>
          <p:nvPr/>
        </p:nvSpPr>
        <p:spPr>
          <a:xfrm>
            <a:off x="5365588" y="2601093"/>
            <a:ext cx="18548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</a:rPr>
              <a:t>AREAS</a:t>
            </a:r>
          </a:p>
          <a:p>
            <a:pPr algn="ctr"/>
            <a:r>
              <a:rPr lang="en-IN" sz="2200" b="1" dirty="0">
                <a:solidFill>
                  <a:srgbClr val="FF0000"/>
                </a:solidFill>
              </a:rPr>
              <a:t>BOC</a:t>
            </a:r>
          </a:p>
          <a:p>
            <a:pPr algn="ctr"/>
            <a:r>
              <a:rPr lang="en-IN" sz="2200" b="1" dirty="0">
                <a:solidFill>
                  <a:srgbClr val="FF0000"/>
                </a:solidFill>
              </a:rPr>
              <a:t>AOC</a:t>
            </a:r>
          </a:p>
          <a:p>
            <a:pPr algn="ctr"/>
            <a:r>
              <a:rPr lang="en-IN" sz="2200" b="1" dirty="0">
                <a:solidFill>
                  <a:srgbClr val="FF0000"/>
                </a:solidFill>
              </a:rPr>
              <a:t>AOB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3A626-E37F-4386-8D3E-392349584BCC}"/>
              </a:ext>
            </a:extLst>
          </p:cNvPr>
          <p:cNvSpPr txBox="1"/>
          <p:nvPr/>
        </p:nvSpPr>
        <p:spPr>
          <a:xfrm>
            <a:off x="8287239" y="1530673"/>
            <a:ext cx="36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</a:rPr>
              <a:t>F </a:t>
            </a:r>
            <a:r>
              <a:rPr lang="en-US" sz="2800" b="1" dirty="0">
                <a:solidFill>
                  <a:srgbClr val="002060"/>
                </a:solidFill>
              </a:rPr>
              <a:t>= </a:t>
            </a:r>
            <a:r>
              <a:rPr lang="en-US" sz="2800" b="1" dirty="0">
                <a:solidFill>
                  <a:srgbClr val="FF33CC"/>
                </a:solidFill>
              </a:rPr>
              <a:t>1-P+2 </a:t>
            </a:r>
            <a:r>
              <a:rPr lang="en-US" sz="2800" b="1" dirty="0">
                <a:solidFill>
                  <a:srgbClr val="002060"/>
                </a:solidFill>
              </a:rPr>
              <a:t>= </a:t>
            </a:r>
            <a:r>
              <a:rPr lang="en-US" sz="2800" b="1" dirty="0">
                <a:solidFill>
                  <a:srgbClr val="FF33CC"/>
                </a:solidFill>
              </a:rPr>
              <a:t>3-P </a:t>
            </a:r>
            <a:r>
              <a:rPr lang="en-US" sz="2800" b="1" dirty="0">
                <a:solidFill>
                  <a:srgbClr val="002060"/>
                </a:solidFill>
              </a:rPr>
              <a:t>=</a:t>
            </a:r>
            <a:r>
              <a:rPr lang="en-US" sz="2800" b="1" dirty="0">
                <a:solidFill>
                  <a:srgbClr val="FF33CC"/>
                </a:solidFill>
              </a:rPr>
              <a:t> 3-1 </a:t>
            </a:r>
            <a:r>
              <a:rPr lang="en-US" sz="2800" b="1" dirty="0">
                <a:solidFill>
                  <a:srgbClr val="002060"/>
                </a:solidFill>
              </a:rPr>
              <a:t>=</a:t>
            </a:r>
            <a:r>
              <a:rPr lang="en-US" sz="2800" b="1" dirty="0">
                <a:solidFill>
                  <a:srgbClr val="FF33CC"/>
                </a:solidFill>
              </a:rPr>
              <a:t>2</a:t>
            </a:r>
            <a:endParaRPr lang="en-IN" sz="2800" b="1" dirty="0">
              <a:solidFill>
                <a:srgbClr val="FF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8E067-36AA-469F-91DB-B6C81E6D3251}"/>
              </a:ext>
            </a:extLst>
          </p:cNvPr>
          <p:cNvSpPr txBox="1"/>
          <p:nvPr/>
        </p:nvSpPr>
        <p:spPr>
          <a:xfrm>
            <a:off x="7960182" y="2795957"/>
            <a:ext cx="2777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</a:rPr>
              <a:t>F = C-P+2 </a:t>
            </a:r>
          </a:p>
          <a:p>
            <a:r>
              <a:rPr lang="en-US" sz="2800" b="1" dirty="0">
                <a:solidFill>
                  <a:srgbClr val="FF33CC"/>
                </a:solidFill>
              </a:rPr>
              <a:t>   = 1-1+2</a:t>
            </a:r>
          </a:p>
          <a:p>
            <a:r>
              <a:rPr lang="en-US" sz="2800" b="1" dirty="0">
                <a:solidFill>
                  <a:srgbClr val="FF33CC"/>
                </a:solidFill>
              </a:rPr>
              <a:t>    =2 </a:t>
            </a:r>
            <a:endParaRPr lang="en-IN" sz="2800" b="1" dirty="0">
              <a:solidFill>
                <a:srgbClr val="FF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1CFB2-D002-4B17-BF11-BD3287C00528}"/>
              </a:ext>
            </a:extLst>
          </p:cNvPr>
          <p:cNvSpPr txBox="1"/>
          <p:nvPr/>
        </p:nvSpPr>
        <p:spPr>
          <a:xfrm>
            <a:off x="5533052" y="4802068"/>
            <a:ext cx="48602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CURVES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      OA         WATER              VAPOUR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      OB                ICE               VAPOUR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      OC                ICE                WATER</a:t>
            </a:r>
          </a:p>
        </p:txBody>
      </p:sp>
      <p:pic>
        <p:nvPicPr>
          <p:cNvPr id="14" name="Picture 3" descr="C:\Users\Dell\Desktop\phase text\11.jpg">
            <a:extLst>
              <a:ext uri="{FF2B5EF4-FFF2-40B4-BE49-F238E27FC236}">
                <a16:creationId xmlns:a16="http://schemas.microsoft.com/office/drawing/2014/main" id="{3B985D32-0570-46F6-918F-F2E01890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0182" y="5296330"/>
            <a:ext cx="566057" cy="336430"/>
          </a:xfrm>
          <a:prstGeom prst="rect">
            <a:avLst/>
          </a:prstGeom>
          <a:noFill/>
        </p:spPr>
      </p:pic>
      <p:pic>
        <p:nvPicPr>
          <p:cNvPr id="15" name="Picture 3" descr="C:\Users\Dell\Desktop\phase text\11.jpg">
            <a:extLst>
              <a:ext uri="{FF2B5EF4-FFF2-40B4-BE49-F238E27FC236}">
                <a16:creationId xmlns:a16="http://schemas.microsoft.com/office/drawing/2014/main" id="{FCDF99B1-0FF8-4548-9573-6D06DB86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3190" y="5586126"/>
            <a:ext cx="566057" cy="336430"/>
          </a:xfrm>
          <a:prstGeom prst="rect">
            <a:avLst/>
          </a:prstGeom>
          <a:noFill/>
        </p:spPr>
      </p:pic>
      <p:pic>
        <p:nvPicPr>
          <p:cNvPr id="16" name="Picture 3" descr="C:\Users\Dell\Desktop\phase text\11.jpg">
            <a:extLst>
              <a:ext uri="{FF2B5EF4-FFF2-40B4-BE49-F238E27FC236}">
                <a16:creationId xmlns:a16="http://schemas.microsoft.com/office/drawing/2014/main" id="{FFF74466-A30F-4904-A1F9-1BB6799D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246" y="6011710"/>
            <a:ext cx="566057" cy="33643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635D34-10C3-4DBA-A858-05CB12008D0F}"/>
              </a:ext>
            </a:extLst>
          </p:cNvPr>
          <p:cNvSpPr txBox="1"/>
          <p:nvPr/>
        </p:nvSpPr>
        <p:spPr>
          <a:xfrm>
            <a:off x="9757598" y="5223874"/>
            <a:ext cx="2284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</a:rPr>
              <a:t>    F = C-P+2 </a:t>
            </a:r>
          </a:p>
          <a:p>
            <a:r>
              <a:rPr lang="en-US" sz="2800" b="1" dirty="0">
                <a:solidFill>
                  <a:srgbClr val="FF33CC"/>
                </a:solidFill>
              </a:rPr>
              <a:t>       = 1-2+2      </a:t>
            </a:r>
          </a:p>
          <a:p>
            <a:r>
              <a:rPr lang="en-US" sz="2800" b="1" dirty="0">
                <a:solidFill>
                  <a:srgbClr val="FF33CC"/>
                </a:solidFill>
              </a:rPr>
              <a:t>        =1</a:t>
            </a:r>
            <a:endParaRPr lang="en-IN" sz="28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0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ase diagram for Water System - Educational Portal">
            <a:extLst>
              <a:ext uri="{FF2B5EF4-FFF2-40B4-BE49-F238E27FC236}">
                <a16:creationId xmlns:a16="http://schemas.microsoft.com/office/drawing/2014/main" id="{B75B8D1C-06CC-47A7-9D1D-1F0B9D33D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5" y="1532859"/>
            <a:ext cx="5042126" cy="52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67C15-FA00-4EFB-93FA-BA8D5E79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66" y="1526728"/>
            <a:ext cx="5400675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E2E33-C843-4410-8B7C-E75281505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63" y="4620445"/>
            <a:ext cx="4552950" cy="82867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ED48822-D1F7-4B23-A60A-89DB7988F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2167" y="538183"/>
            <a:ext cx="7427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METASTABLE CURVE &amp; TRIPPLE POINT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D2567-FFF4-4805-9538-43D802A45505}"/>
              </a:ext>
            </a:extLst>
          </p:cNvPr>
          <p:cNvSpPr txBox="1"/>
          <p:nvPr/>
        </p:nvSpPr>
        <p:spPr>
          <a:xfrm>
            <a:off x="5896266" y="3308027"/>
            <a:ext cx="53505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              F = C-P+2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                 = 1-2+2     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                 =1</a:t>
            </a:r>
            <a:endParaRPr lang="en-IN" sz="26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754D7-ECFE-40B3-BE91-5D48F7B6F13B}"/>
              </a:ext>
            </a:extLst>
          </p:cNvPr>
          <p:cNvSpPr txBox="1"/>
          <p:nvPr/>
        </p:nvSpPr>
        <p:spPr>
          <a:xfrm>
            <a:off x="5782454" y="5603717"/>
            <a:ext cx="54643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              F = C-P+2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                 = 1-3+2     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                 =0</a:t>
            </a:r>
            <a:endParaRPr lang="en-IN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5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13" r="2736" b="5565"/>
          <a:stretch>
            <a:fillRect/>
          </a:stretch>
        </p:blipFill>
        <p:spPr bwMode="auto">
          <a:xfrm>
            <a:off x="4038600" y="1836420"/>
            <a:ext cx="3663820" cy="44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304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762000" cy="533400"/>
          </a:xfrm>
        </p:spPr>
        <p:txBody>
          <a:bodyPr>
            <a:noAutofit/>
          </a:bodyPr>
          <a:lstStyle/>
          <a:p>
            <a:r>
              <a:rPr lang="en-IN" sz="3600" b="1" dirty="0"/>
              <a:t>[P]</a:t>
            </a:r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1"/>
            <a:ext cx="8797966" cy="48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1" y="685800"/>
            <a:ext cx="846691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809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1"/>
            <a:ext cx="7720130" cy="44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1"/>
            <a:ext cx="9144000" cy="20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3505200"/>
            <a:ext cx="91352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514601"/>
            <a:ext cx="9144000" cy="7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0" y="304800"/>
            <a:ext cx="762000" cy="533400"/>
          </a:xfrm>
        </p:spPr>
        <p:txBody>
          <a:bodyPr>
            <a:noAutofit/>
          </a:bodyPr>
          <a:lstStyle/>
          <a:p>
            <a:r>
              <a:rPr lang="en-IN" sz="3600" b="1" dirty="0"/>
              <a:t>[C]</a:t>
            </a:r>
            <a:endParaRPr lang="en-US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91555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33" r="5306"/>
          <a:stretch>
            <a:fillRect/>
          </a:stretch>
        </p:blipFill>
        <p:spPr bwMode="auto">
          <a:xfrm>
            <a:off x="2362200" y="1905001"/>
            <a:ext cx="4343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l="4878" r="2439"/>
          <a:stretch>
            <a:fillRect/>
          </a:stretch>
        </p:blipFill>
        <p:spPr bwMode="auto">
          <a:xfrm>
            <a:off x="6705600" y="1905000"/>
            <a:ext cx="148147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3738"/>
          <a:stretch>
            <a:fillRect/>
          </a:stretch>
        </p:blipFill>
        <p:spPr bwMode="auto">
          <a:xfrm>
            <a:off x="8172450" y="1914526"/>
            <a:ext cx="1962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762000" cy="533400"/>
          </a:xfrm>
        </p:spPr>
        <p:txBody>
          <a:bodyPr>
            <a:noAutofit/>
          </a:bodyPr>
          <a:lstStyle/>
          <a:p>
            <a:r>
              <a:rPr lang="en-IN" sz="3600" b="1" dirty="0"/>
              <a:t>[F]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1" y="5334001"/>
            <a:ext cx="3457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85800"/>
            <a:ext cx="8458200" cy="51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56" t="21887" r="19710" b="12452"/>
          <a:stretch>
            <a:fillRect/>
          </a:stretch>
        </p:blipFill>
        <p:spPr bwMode="auto">
          <a:xfrm>
            <a:off x="1524000" y="130628"/>
            <a:ext cx="9144000" cy="62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121</Words>
  <Application>Microsoft Office PowerPoint</Application>
  <PresentationFormat>Widescreen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Algerian</vt:lpstr>
      <vt:lpstr>Arial</vt:lpstr>
      <vt:lpstr>Calibri</vt:lpstr>
      <vt:lpstr>1_Office Theme</vt:lpstr>
      <vt:lpstr>PowerPoint Presentation</vt:lpstr>
      <vt:lpstr>[P]</vt:lpstr>
      <vt:lpstr>PowerPoint Presentation</vt:lpstr>
      <vt:lpstr>PowerPoint Presentation</vt:lpstr>
      <vt:lpstr>PowerPoint Presentation</vt:lpstr>
      <vt:lpstr>[C]</vt:lpstr>
      <vt:lpstr>[F]</vt:lpstr>
      <vt:lpstr>PowerPoint Presentation</vt:lpstr>
      <vt:lpstr>PowerPoint Presentation</vt:lpstr>
      <vt:lpstr>PowerPoint Presentation</vt:lpstr>
      <vt:lpstr>Application of Phase Rule to One Component System (The Water System)</vt:lpstr>
      <vt:lpstr>METASTABLE CURVE &amp; TRIPPLE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Vidya KF</dc:creator>
  <cp:lastModifiedBy>Vidya KF</cp:lastModifiedBy>
  <cp:revision>8</cp:revision>
  <dcterms:created xsi:type="dcterms:W3CDTF">2021-08-25T08:03:05Z</dcterms:created>
  <dcterms:modified xsi:type="dcterms:W3CDTF">2021-08-31T13:39:05Z</dcterms:modified>
</cp:coreProperties>
</file>